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98" r:id="rId3"/>
    <p:sldId id="266" r:id="rId4"/>
    <p:sldId id="267" r:id="rId5"/>
    <p:sldId id="283" r:id="rId6"/>
    <p:sldId id="277" r:id="rId7"/>
    <p:sldId id="319" r:id="rId8"/>
    <p:sldId id="321" r:id="rId9"/>
    <p:sldId id="322" r:id="rId10"/>
    <p:sldId id="323" r:id="rId11"/>
    <p:sldId id="320" r:id="rId12"/>
    <p:sldId id="316" r:id="rId13"/>
    <p:sldId id="313" r:id="rId14"/>
    <p:sldId id="296" r:id="rId15"/>
  </p:sldIdLst>
  <p:sldSz cx="9144000" cy="6858000" type="screen4x3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3" autoAdjust="0"/>
    <p:restoredTop sz="75890" autoAdjust="0"/>
  </p:normalViewPr>
  <p:slideViewPr>
    <p:cSldViewPr>
      <p:cViewPr varScale="1">
        <p:scale>
          <a:sx n="87" d="100"/>
          <a:sy n="87" d="100"/>
        </p:scale>
        <p:origin x="-24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4D49E-18AA-431E-9D2A-0D12E87BE24B}" type="datetimeFigureOut">
              <a:rPr lang="nl-NL" smtClean="0"/>
              <a:t>26-10-2015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6B8A7-7A38-4549-A9E5-07E5F20DB4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16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099F8-0D83-452A-AF61-48BB509BAA8A}" type="datetimeFigureOut">
              <a:rPr lang="nl-NL" smtClean="0"/>
              <a:t>26-10-2015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E0BAC-BE46-4A99-A30C-E407F0CFCF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35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Welkom en voorstellen: </a:t>
            </a:r>
          </a:p>
          <a:p>
            <a:r>
              <a:rPr lang="nl-NL" dirty="0" smtClean="0"/>
              <a:t>Dayenne</a:t>
            </a:r>
            <a:r>
              <a:rPr lang="nl-NL" baseline="0" dirty="0" smtClean="0"/>
              <a:t> en Nienke. 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0BAC-BE46-4A99-A30C-E407F0CFCF6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357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Voorbeeld uit Gouda: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Nieuwe</a:t>
            </a:r>
            <a:r>
              <a:rPr lang="nl-NL" baseline="0" dirty="0" smtClean="0"/>
              <a:t> bioscoop waar maar 2 van de 5 zalen toegankelijk zijn. 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Voorbeeld uit Finland:</a:t>
            </a:r>
            <a:r>
              <a:rPr lang="nl-NL" baseline="0" dirty="0" smtClean="0"/>
              <a:t> </a:t>
            </a:r>
          </a:p>
          <a:p>
            <a:r>
              <a:rPr lang="nl-NL" baseline="0" dirty="0" smtClean="0"/>
              <a:t>Zelfstandig leven, wat is daarvoor nodig vanuit de verschillende </a:t>
            </a:r>
            <a:r>
              <a:rPr lang="nl-NL" baseline="0" dirty="0" err="1" smtClean="0"/>
              <a:t>beleidsterreinenen</a:t>
            </a:r>
            <a:r>
              <a:rPr lang="nl-NL" baseline="0" dirty="0" smtClean="0"/>
              <a:t>. </a:t>
            </a:r>
          </a:p>
          <a:p>
            <a:r>
              <a:rPr lang="nl-NL" baseline="0" dirty="0" smtClean="0"/>
              <a:t>Kijken naar de mens in plaats van kijken vanuit wetten en beleidshokjes.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0BAC-BE46-4A99-A30C-E407F0CFCF6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892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Voorbeeld:</a:t>
            </a:r>
            <a:r>
              <a:rPr lang="nl-NL" baseline="0" dirty="0" smtClean="0"/>
              <a:t> 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Goudse adviesraad is bijvoorbeeld nauw betrokken bij mobiliteitsplan, en de verdere ontwikkeling van Westergouwe. </a:t>
            </a:r>
          </a:p>
          <a:p>
            <a:endParaRPr lang="nl-NL" baseline="0" dirty="0" smtClean="0"/>
          </a:p>
          <a:p>
            <a:r>
              <a:rPr lang="nl-NL" baseline="0" dirty="0" err="1" smtClean="0"/>
              <a:t>Buddysteem</a:t>
            </a:r>
            <a:r>
              <a:rPr lang="nl-NL" baseline="0" dirty="0" smtClean="0"/>
              <a:t>: foto met gegevens van ervaringsdeskundige op bureau.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0BAC-BE46-4A99-A30C-E407F0CFCF69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934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0BAC-BE46-4A99-A30C-E407F0CFCF69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39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Een speciaal</a:t>
            </a:r>
            <a:r>
              <a:rPr lang="nl-NL" baseline="0" dirty="0" smtClean="0"/>
              <a:t> VN-verdrag voor mensen met een beperking: e</a:t>
            </a:r>
            <a:r>
              <a:rPr lang="nl-NL" dirty="0" smtClean="0"/>
              <a:t>rkenning dat er nog steeds sprake is van</a:t>
            </a:r>
            <a:r>
              <a:rPr lang="nl-NL" baseline="0" dirty="0" smtClean="0"/>
              <a:t> een achtergestelde positie. </a:t>
            </a:r>
          </a:p>
          <a:p>
            <a:r>
              <a:rPr lang="nl-NL" baseline="0" dirty="0" smtClean="0"/>
              <a:t>Stand van zaken ratificatieproces.  </a:t>
            </a:r>
          </a:p>
          <a:p>
            <a:r>
              <a:rPr lang="nl-NL" baseline="0" dirty="0" smtClean="0"/>
              <a:t>Nederland is een van de laatste landen van Europa die ratificeert. </a:t>
            </a:r>
          </a:p>
          <a:p>
            <a:r>
              <a:rPr lang="nl-NL" baseline="0" dirty="0" smtClean="0"/>
              <a:t>Ratificatie is van groot belang voor onze achterban.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Vraag aan gemeenteraadsleden:</a:t>
            </a:r>
          </a:p>
          <a:p>
            <a:r>
              <a:rPr lang="nl-NL" baseline="0" dirty="0" smtClean="0"/>
              <a:t>Waarom is dat zo denkt u? Wat denkt u dat mensen met een beperking graag willen bereiken met de ratificatie?</a:t>
            </a:r>
          </a:p>
          <a:p>
            <a:endParaRPr lang="nl-NL" baseline="0" dirty="0" smtClean="0"/>
          </a:p>
          <a:p>
            <a:r>
              <a:rPr lang="nl-NL" b="1" baseline="0" dirty="0" smtClean="0">
                <a:solidFill>
                  <a:srgbClr val="FFFF00"/>
                </a:solidFill>
              </a:rPr>
              <a:t>Dayenne:</a:t>
            </a:r>
            <a:r>
              <a:rPr lang="nl-NL" baseline="0" dirty="0" smtClean="0">
                <a:solidFill>
                  <a:srgbClr val="FFFF00"/>
                </a:solidFill>
              </a:rPr>
              <a:t>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hoop je dat er verandert als het VN-verdrag wordt geratificeerd: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mensen met een verborgen beperking of chronische ziekte meer als individu worden gezien, in plaats van over een kam worden geschoren.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Voorbeeld geen ruimte voor eigen ambities in de huidige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wajong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-werk constructie.   </a:t>
            </a:r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0BAC-BE46-4A99-A30C-E407F0CFCF6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409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Dus</a:t>
            </a:r>
            <a:r>
              <a:rPr lang="nl-NL" baseline="0" dirty="0" smtClean="0"/>
              <a:t> een fundamenteel andere manier van denken: niet kunnen meedoen komt niet door de eigenschappen van de persoon met een beperking, maar door de drempels in de maatschappij. 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0BAC-BE46-4A99-A30C-E407F0CFCF6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49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Voorbeeld uit Gouda: </a:t>
            </a:r>
          </a:p>
          <a:p>
            <a:endParaRPr lang="nl-NL" baseline="0" dirty="0" smtClean="0"/>
          </a:p>
          <a:p>
            <a:r>
              <a:rPr lang="nl-NL" baseline="0" dirty="0" smtClean="0"/>
              <a:t>Stel je woont als persoon met een beperking in Gouda, en je moet voor een afspraak naar het ziekenhuis. </a:t>
            </a:r>
          </a:p>
          <a:p>
            <a:r>
              <a:rPr lang="nl-NL" baseline="0" dirty="0" smtClean="0"/>
              <a:t>Dan is er een aantal drempels die je tegenkomt: </a:t>
            </a:r>
          </a:p>
          <a:p>
            <a:endParaRPr lang="nl-NL" baseline="0" dirty="0" smtClean="0"/>
          </a:p>
          <a:p>
            <a:r>
              <a:rPr lang="nl-NL" baseline="0" dirty="0" smtClean="0"/>
              <a:t>Het al vele jaren ontoegankelijke busstation in Gouda. </a:t>
            </a:r>
          </a:p>
          <a:p>
            <a:r>
              <a:rPr lang="nl-NL" baseline="0" dirty="0" smtClean="0"/>
              <a:t>De beperkte toegankelijkheid van het stads en streekvervoer. </a:t>
            </a:r>
          </a:p>
          <a:p>
            <a:pPr marL="0" indent="0">
              <a:buFontTx/>
              <a:buNone/>
            </a:pPr>
            <a:r>
              <a:rPr lang="nl-NL" dirty="0" smtClean="0"/>
              <a:t>Ontbreken</a:t>
            </a:r>
            <a:r>
              <a:rPr lang="nl-NL" baseline="0" dirty="0" smtClean="0"/>
              <a:t> van </a:t>
            </a:r>
            <a:r>
              <a:rPr lang="nl-NL" baseline="0" dirty="0" err="1" smtClean="0"/>
              <a:t>geleidelijnen</a:t>
            </a:r>
            <a:r>
              <a:rPr lang="nl-NL" baseline="0" dirty="0" smtClean="0"/>
              <a:t> naar het ziekenhuis. </a:t>
            </a:r>
          </a:p>
          <a:p>
            <a:pPr marL="0" indent="0">
              <a:buFontTx/>
              <a:buNone/>
            </a:pPr>
            <a:r>
              <a:rPr lang="nl-NL" baseline="0" dirty="0" smtClean="0"/>
              <a:t>De veel te hoge balies in het ziekenhuis. 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0BAC-BE46-4A99-A30C-E407F0CFCF6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244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0BAC-BE46-4A99-A30C-E407F0CFCF6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217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Wat heeft de gemeente Gouda nu te maken met het verdrag? Moet de gemeente er iets mee? Is het verplicht? 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Staat</a:t>
            </a:r>
            <a:r>
              <a:rPr lang="nl-NL" baseline="0" dirty="0" smtClean="0"/>
              <a:t> in de Memorie van Toelichting van de </a:t>
            </a:r>
            <a:r>
              <a:rPr lang="nl-NL" baseline="0" dirty="0" err="1" smtClean="0"/>
              <a:t>Wmo</a:t>
            </a:r>
            <a:r>
              <a:rPr lang="nl-NL" baseline="0" dirty="0" smtClean="0"/>
              <a:t> 2015. En ook in de kamerstukken over het VN-verdrag.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0BAC-BE46-4A99-A30C-E407F0CFCF6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67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De decentralisaties wekken</a:t>
            </a:r>
            <a:r>
              <a:rPr lang="nl-NL" baseline="0" dirty="0" smtClean="0"/>
              <a:t> gemakkelijk de indruk dat zij alleen op bezuinigingen zijn gericht.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De koppeling met het VN-verdrag geeft de gemeente de kans om de </a:t>
            </a:r>
            <a:r>
              <a:rPr lang="nl-NL" baseline="0" dirty="0" err="1" smtClean="0"/>
              <a:t>Wmo</a:t>
            </a:r>
            <a:r>
              <a:rPr lang="nl-NL" baseline="0" dirty="0" smtClean="0"/>
              <a:t> betekenis te geven en te richten op participatie en meedoen.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Eerste </a:t>
            </a:r>
            <a:r>
              <a:rPr lang="nl-NL" baseline="0" dirty="0" err="1" smtClean="0"/>
              <a:t>Wmo</a:t>
            </a:r>
            <a:r>
              <a:rPr lang="nl-NL" baseline="0" dirty="0" smtClean="0"/>
              <a:t> was gericht op participatie en zelfredzaamheid.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In de </a:t>
            </a:r>
            <a:r>
              <a:rPr lang="nl-NL" baseline="0" dirty="0" err="1" smtClean="0"/>
              <a:t>Wmo</a:t>
            </a:r>
            <a:r>
              <a:rPr lang="nl-NL" baseline="0" dirty="0" smtClean="0"/>
              <a:t> 2015 staat het zo lang mogelijk zelfstandig thuis wonen centraal. Dit kan gemakkelijk worden opgevat als een instrumenteel doel. </a:t>
            </a:r>
            <a:endParaRPr lang="nl-NL" dirty="0" smtClean="0"/>
          </a:p>
          <a:p>
            <a:pPr marL="0" indent="0">
              <a:buFontTx/>
              <a:buNone/>
            </a:pPr>
            <a:endParaRPr lang="nl-NL" dirty="0" smtClean="0"/>
          </a:p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0BAC-BE46-4A99-A30C-E407F0CFCF6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204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Zelfstandig leven in de maatschappij als voorbeeld. </a:t>
            </a:r>
          </a:p>
          <a:p>
            <a:endParaRPr lang="nl-NL" dirty="0" smtClean="0"/>
          </a:p>
          <a:p>
            <a:r>
              <a:rPr lang="nl-NL" dirty="0" smtClean="0"/>
              <a:t>Bureaucratische ervaring met het aanvragen van</a:t>
            </a:r>
            <a:r>
              <a:rPr lang="nl-NL" baseline="0" dirty="0" smtClean="0"/>
              <a:t> hulpmiddelen</a:t>
            </a:r>
            <a:r>
              <a:rPr lang="nl-NL" dirty="0" smtClean="0"/>
              <a:t>.</a:t>
            </a:r>
            <a:r>
              <a:rPr lang="nl-NL" baseline="0" dirty="0" smtClean="0"/>
              <a:t> </a:t>
            </a:r>
          </a:p>
          <a:p>
            <a:r>
              <a:rPr lang="nl-NL" b="1" baseline="0" dirty="0" smtClean="0"/>
              <a:t>Dayenne</a:t>
            </a:r>
            <a:r>
              <a:rPr lang="nl-NL" baseline="0" dirty="0" smtClean="0"/>
              <a:t> vertelt over haar ervaring met het aanvragen van een fiets: veel lastige/vervelende vragen beantwoorden.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0BAC-BE46-4A99-A30C-E407F0CFCF6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394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0BAC-BE46-4A99-A30C-E407F0CFCF6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12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ederin Title Turq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9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F3EF-F3D9-488A-8F03-815B2397C99D}" type="datetimeFigureOut">
              <a:rPr lang="nl-NL" smtClean="0"/>
              <a:pPr/>
              <a:t>26-10-2015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FC1-FAF6-4D58-AAD3-F38BBA36738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0787"/>
            <a:ext cx="7772400" cy="1470025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lnSpc>
                <a:spcPts val="44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19480"/>
            <a:ext cx="6400800" cy="1008112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11" name="Picture 10" descr="iederin-ppt.png"/>
          <p:cNvPicPr>
            <a:picLocks noChangeAspect="1"/>
          </p:cNvPicPr>
          <p:nvPr userDrawn="1"/>
        </p:nvPicPr>
        <p:blipFill>
          <a:blip r:embed="rId2" cstate="print"/>
          <a:srcRect l="55997"/>
          <a:stretch>
            <a:fillRect/>
          </a:stretch>
        </p:blipFill>
        <p:spPr>
          <a:xfrm>
            <a:off x="5652120" y="6124072"/>
            <a:ext cx="1584345" cy="7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Iederin Title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9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F3EF-F3D9-488A-8F03-815B2397C99D}" type="datetimeFigureOut">
              <a:rPr lang="nl-NL" smtClean="0"/>
              <a:pPr/>
              <a:t>26-10-2015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FC1-FAF6-4D58-AAD3-F38BBA36738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0787"/>
            <a:ext cx="7772400" cy="1470025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lnSpc>
                <a:spcPts val="4400"/>
              </a:lnSpc>
              <a:defRPr sz="4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19480"/>
            <a:ext cx="6400800" cy="1008112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11" name="Picture 10" descr="iederin-ppt.png"/>
          <p:cNvPicPr>
            <a:picLocks noChangeAspect="1"/>
          </p:cNvPicPr>
          <p:nvPr userDrawn="1"/>
        </p:nvPicPr>
        <p:blipFill>
          <a:blip r:embed="rId2" cstate="print"/>
          <a:srcRect l="55997"/>
          <a:stretch>
            <a:fillRect/>
          </a:stretch>
        </p:blipFill>
        <p:spPr>
          <a:xfrm>
            <a:off x="5652120" y="6124072"/>
            <a:ext cx="1584345" cy="7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Iederin Title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459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F3EF-F3D9-488A-8F03-815B2397C99D}" type="datetimeFigureOut">
              <a:rPr lang="nl-NL" smtClean="0"/>
              <a:pPr/>
              <a:t>26-10-2015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FC1-FAF6-4D58-AAD3-F38BBA36738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40787"/>
            <a:ext cx="7772400" cy="1470025"/>
          </a:xfrm>
        </p:spPr>
        <p:txBody>
          <a:bodyPr wrap="square" lIns="0" tIns="0" rIns="0" bIns="0" anchor="t" anchorCtr="0">
            <a:noAutofit/>
          </a:bodyPr>
          <a:lstStyle>
            <a:lvl1pPr algn="ctr">
              <a:defRPr sz="4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19480"/>
            <a:ext cx="6400800" cy="1008112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11" name="Picture 10" descr="iederin-ppt.png"/>
          <p:cNvPicPr>
            <a:picLocks noChangeAspect="1"/>
          </p:cNvPicPr>
          <p:nvPr userDrawn="1"/>
        </p:nvPicPr>
        <p:blipFill>
          <a:blip r:embed="rId2" cstate="print"/>
          <a:srcRect l="55997"/>
          <a:stretch>
            <a:fillRect/>
          </a:stretch>
        </p:blipFill>
        <p:spPr>
          <a:xfrm>
            <a:off x="5652120" y="6124072"/>
            <a:ext cx="1584345" cy="7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F3EF-F3D9-488A-8F03-815B2397C99D}" type="datetimeFigureOut">
              <a:rPr lang="nl-NL" smtClean="0"/>
              <a:pPr/>
              <a:t>26-10-2015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FC1-FAF6-4D58-AAD3-F38BBA36738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F3EF-F3D9-488A-8F03-815B2397C99D}" type="datetimeFigureOut">
              <a:rPr lang="nl-NL" smtClean="0"/>
              <a:pPr/>
              <a:t>26-10-2015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FC1-FAF6-4D58-AAD3-F38BBA367383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9" name="Picture 8" descr="iederin-ppt.png"/>
          <p:cNvPicPr>
            <a:picLocks noChangeAspect="1"/>
          </p:cNvPicPr>
          <p:nvPr userDrawn="1"/>
        </p:nvPicPr>
        <p:blipFill>
          <a:blip r:embed="rId2" cstate="print"/>
          <a:srcRect r="42003"/>
          <a:stretch>
            <a:fillRect/>
          </a:stretch>
        </p:blipFill>
        <p:spPr>
          <a:xfrm>
            <a:off x="3635896" y="6124072"/>
            <a:ext cx="2088232" cy="7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F3EF-F3D9-488A-8F03-815B2397C99D}" type="datetimeFigureOut">
              <a:rPr lang="nl-NL" smtClean="0"/>
              <a:pPr/>
              <a:t>26-10-2015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FC1-FAF6-4D58-AAD3-F38BBA36738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F3EF-F3D9-488A-8F03-815B2397C99D}" type="datetimeFigureOut">
              <a:rPr lang="nl-NL" smtClean="0"/>
              <a:pPr/>
              <a:t>26-10-2015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FC1-FAF6-4D58-AAD3-F38BBA36738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F3EF-F3D9-488A-8F03-815B2397C99D}" type="datetimeFigureOut">
              <a:rPr lang="nl-NL" smtClean="0"/>
              <a:pPr/>
              <a:t>26-10-2015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4FC1-FAF6-4D58-AAD3-F38BBA36738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4808" y="6511347"/>
            <a:ext cx="1053480" cy="23002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1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AE1F3EF-F3D9-488A-8F03-815B2397C99D}" type="datetimeFigureOut">
              <a:rPr lang="nl-NL" smtClean="0"/>
              <a:pPr/>
              <a:t>26-10-2015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952" y="6337028"/>
            <a:ext cx="2968920" cy="365125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6336" y="6327793"/>
            <a:ext cx="1080120" cy="197552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1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5F44FC1-FAF6-4D58-AAD3-F38BBA367383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Picture 7" descr="iederin-ppt.png"/>
          <p:cNvPicPr>
            <a:picLocks noChangeAspect="1"/>
          </p:cNvPicPr>
          <p:nvPr/>
        </p:nvPicPr>
        <p:blipFill>
          <a:blip r:embed="rId10" cstate="print"/>
          <a:srcRect r="42003"/>
          <a:stretch>
            <a:fillRect/>
          </a:stretch>
        </p:blipFill>
        <p:spPr>
          <a:xfrm>
            <a:off x="3635896" y="6124072"/>
            <a:ext cx="2088232" cy="752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7" r:id="rId3"/>
    <p:sldLayoutId id="2147483650" r:id="rId4"/>
    <p:sldLayoutId id="2147483658" r:id="rId5"/>
    <p:sldLayoutId id="2147483652" r:id="rId6"/>
    <p:sldLayoutId id="2147483654" r:id="rId7"/>
    <p:sldLayoutId id="2147483655" r:id="rId8"/>
  </p:sldLayoutIdLst>
  <p:txStyles>
    <p:titleStyle>
      <a:lvl1pPr algn="l" defTabSz="914400" rtl="0" eaLnBrk="1" latinLnBrk="0" hangingPunct="1">
        <a:lnSpc>
          <a:spcPts val="4500"/>
        </a:lnSpc>
        <a:spcBef>
          <a:spcPct val="0"/>
        </a:spcBef>
        <a:buNone/>
        <a:defRPr sz="3500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4464496"/>
          </a:xfrm>
        </p:spPr>
        <p:txBody>
          <a:bodyPr>
            <a:normAutofit fontScale="90000"/>
          </a:bodyPr>
          <a:lstStyle/>
          <a:p>
            <a:r>
              <a:rPr lang="nl-NL" sz="3600" b="1" dirty="0" smtClean="0">
                <a:solidFill>
                  <a:schemeClr val="accent5">
                    <a:lumMod val="25000"/>
                  </a:schemeClr>
                </a:solidFill>
              </a:rPr>
              <a:t>Het VN-verdrag inzake de rechten van personen met een beperking</a:t>
            </a:r>
            <a:r>
              <a:rPr lang="nl-NL" dirty="0" smtClean="0">
                <a:solidFill>
                  <a:srgbClr val="FF0000"/>
                </a:solidFill>
              </a:rPr>
              <a:t/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					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2000" dirty="0" smtClean="0"/>
              <a:t>20 juli 2015 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789041"/>
            <a:ext cx="6858000" cy="1080120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4098" name="Picture 2" descr="M:\1-Organisatie\C-Bedrijfsvoering\Communicatie\Beeldbank (met originelen)\Downloads Shutterstock\lg man ka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49" y="2564904"/>
            <a:ext cx="4032448" cy="28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5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3200" dirty="0" err="1" smtClean="0"/>
              <a:t>Zelfstandig</a:t>
            </a:r>
            <a:r>
              <a:rPr lang="en-US" sz="3200" dirty="0" smtClean="0"/>
              <a:t> </a:t>
            </a:r>
            <a:r>
              <a:rPr lang="en-US" sz="3200" dirty="0" err="1" smtClean="0"/>
              <a:t>leven</a:t>
            </a:r>
            <a:r>
              <a:rPr lang="en-US" sz="3200" dirty="0" smtClean="0"/>
              <a:t> in de </a:t>
            </a:r>
            <a:r>
              <a:rPr lang="en-US" sz="3200" dirty="0" err="1" smtClean="0"/>
              <a:t>maatschapij</a:t>
            </a:r>
            <a:r>
              <a:rPr lang="en-US" sz="3200" dirty="0" smtClean="0"/>
              <a:t> (3)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52528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	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Publieke diensten </a:t>
            </a:r>
            <a:r>
              <a:rPr lang="nl-NL" sz="2400" dirty="0"/>
              <a:t>en </a:t>
            </a:r>
            <a:r>
              <a:rPr lang="nl-NL" sz="2400" dirty="0" smtClean="0"/>
              <a:t>faciliteiten moeten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beschikbaar </a:t>
            </a:r>
            <a:r>
              <a:rPr lang="nl-NL" sz="2400" dirty="0"/>
              <a:t>en toegankelijk </a:t>
            </a:r>
            <a:r>
              <a:rPr lang="nl-NL" sz="2400" dirty="0" smtClean="0"/>
              <a:t>zijn 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	voor mensen met een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beperking.  </a:t>
            </a:r>
            <a:endParaRPr lang="nl-NL" sz="2400" dirty="0"/>
          </a:p>
        </p:txBody>
      </p:sp>
      <p:pic>
        <p:nvPicPr>
          <p:cNvPr id="2050" name="Picture 2" descr="M:\1-Organisatie\C-Bedrijfsvoering\Communicatie\Beeldbank (met originelen)\Downloads Shutterstock\lg kind ouder glijba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735388" cy="249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en-US" sz="3200" dirty="0" err="1" smtClean="0"/>
              <a:t>Een</a:t>
            </a:r>
            <a:r>
              <a:rPr lang="en-US" sz="3200" dirty="0" smtClean="0"/>
              <a:t> </a:t>
            </a:r>
            <a:r>
              <a:rPr lang="en-US" sz="3200" dirty="0" err="1" smtClean="0"/>
              <a:t>vernieuwende</a:t>
            </a:r>
            <a:r>
              <a:rPr lang="en-US" sz="3200" dirty="0" smtClean="0"/>
              <a:t> </a:t>
            </a:r>
            <a:r>
              <a:rPr lang="en-US" sz="3200" dirty="0" err="1" smtClean="0"/>
              <a:t>aanpak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levert</a:t>
            </a:r>
            <a:r>
              <a:rPr lang="en-US" sz="3200" dirty="0" smtClean="0"/>
              <a:t> </a:t>
            </a:r>
            <a:r>
              <a:rPr lang="en-US" sz="3200" dirty="0" err="1" smtClean="0"/>
              <a:t>voordelen</a:t>
            </a:r>
            <a:r>
              <a:rPr lang="en-US" sz="3200" dirty="0" smtClean="0"/>
              <a:t> op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353347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	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	Neem i</a:t>
            </a:r>
            <a:r>
              <a:rPr lang="en-US" sz="2400" dirty="0" err="1" smtClean="0"/>
              <a:t>nclusie</a:t>
            </a:r>
            <a:r>
              <a:rPr lang="en-US" sz="2400" dirty="0" smtClean="0"/>
              <a:t> </a:t>
            </a:r>
            <a:r>
              <a:rPr lang="en-US" sz="2400" dirty="0" err="1" smtClean="0"/>
              <a:t>mee</a:t>
            </a:r>
            <a:r>
              <a:rPr lang="en-US" sz="2400" dirty="0" smtClean="0"/>
              <a:t> </a:t>
            </a:r>
            <a:r>
              <a:rPr lang="en-US" sz="2400" dirty="0" err="1"/>
              <a:t>aan</a:t>
            </a:r>
            <a:r>
              <a:rPr lang="en-US" sz="2400" dirty="0"/>
              <a:t> de </a:t>
            </a:r>
            <a:r>
              <a:rPr lang="en-US" sz="2400" dirty="0" smtClean="0"/>
              <a:t>‘</a:t>
            </a:r>
            <a:r>
              <a:rPr lang="en-US" sz="2400" dirty="0" err="1"/>
              <a:t>voorkant</a:t>
            </a:r>
            <a:r>
              <a:rPr lang="en-US" sz="2400" dirty="0"/>
              <a:t>’,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in </a:t>
            </a:r>
            <a:r>
              <a:rPr lang="en-US" sz="2400" dirty="0" err="1"/>
              <a:t>plaats</a:t>
            </a:r>
            <a:r>
              <a:rPr lang="en-US" sz="2400" dirty="0"/>
              <a:t> van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repareren</a:t>
            </a:r>
            <a:r>
              <a:rPr lang="en-US" sz="2400" dirty="0" smtClean="0"/>
              <a:t> </a:t>
            </a:r>
            <a:r>
              <a:rPr lang="en-US" sz="2400" dirty="0" err="1"/>
              <a:t>aan</a:t>
            </a:r>
            <a:r>
              <a:rPr lang="en-US" sz="2400" dirty="0"/>
              <a:t> de </a:t>
            </a:r>
            <a:r>
              <a:rPr lang="en-US" sz="2400" dirty="0" smtClean="0"/>
              <a:t>‘</a:t>
            </a:r>
            <a:r>
              <a:rPr lang="en-US" sz="2400" dirty="0" err="1"/>
              <a:t>achterkant</a:t>
            </a:r>
            <a:r>
              <a:rPr lang="en-US" sz="2400" dirty="0"/>
              <a:t>’.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Kiezen</a:t>
            </a:r>
            <a:r>
              <a:rPr lang="en-US" sz="2400" dirty="0" smtClean="0"/>
              <a:t> voor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mensgerichte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benadering</a:t>
            </a:r>
            <a:r>
              <a:rPr lang="en-US" sz="2400" dirty="0" smtClean="0"/>
              <a:t> </a:t>
            </a:r>
            <a:r>
              <a:rPr lang="en-US" sz="2400" dirty="0" err="1" smtClean="0"/>
              <a:t>leidt</a:t>
            </a:r>
            <a:r>
              <a:rPr lang="en-US" sz="2400" dirty="0" smtClean="0"/>
              <a:t> </a:t>
            </a:r>
            <a:r>
              <a:rPr lang="en-US" sz="2400" dirty="0"/>
              <a:t>tot </a:t>
            </a:r>
            <a:r>
              <a:rPr lang="en-US" sz="2400" dirty="0" err="1"/>
              <a:t>ontschotting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efficiëntie</a:t>
            </a:r>
            <a:r>
              <a:rPr lang="en-US" sz="2400" dirty="0" smtClean="0"/>
              <a:t> van </a:t>
            </a:r>
            <a:r>
              <a:rPr lang="en-US" sz="2400" dirty="0" err="1" smtClean="0"/>
              <a:t>beleid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endParaRPr lang="nl-NL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7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	</a:t>
            </a:r>
            <a:r>
              <a:rPr lang="en-US" sz="3200" dirty="0" err="1" smtClean="0"/>
              <a:t>Niet</a:t>
            </a:r>
            <a:r>
              <a:rPr lang="en-US" sz="3200" dirty="0" smtClean="0"/>
              <a:t> </a:t>
            </a:r>
            <a:r>
              <a:rPr lang="en-US" sz="3200" dirty="0" smtClean="0"/>
              <a:t>over </a:t>
            </a:r>
            <a:r>
              <a:rPr lang="en-US" sz="3200" dirty="0" err="1" smtClean="0"/>
              <a:t>ons</a:t>
            </a:r>
            <a:r>
              <a:rPr lang="en-US" sz="3200" dirty="0" smtClean="0"/>
              <a:t>, maar met </a:t>
            </a:r>
            <a:r>
              <a:rPr lang="en-US" sz="3200" dirty="0" err="1" smtClean="0"/>
              <a:t>ons</a:t>
            </a:r>
            <a:r>
              <a:rPr lang="en-US" sz="3200" dirty="0" smtClean="0"/>
              <a:t>! 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353347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Vraag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de </a:t>
            </a:r>
            <a:r>
              <a:rPr lang="en-US" sz="2400" dirty="0" err="1" smtClean="0"/>
              <a:t>ontwikkeling</a:t>
            </a:r>
            <a:r>
              <a:rPr lang="en-US" sz="2400" dirty="0" smtClean="0"/>
              <a:t> </a:t>
            </a:r>
          </a:p>
          <a:p>
            <a:pPr marL="914400" lvl="2" indent="0">
              <a:buNone/>
            </a:pPr>
            <a:r>
              <a:rPr lang="en-US" sz="2400" dirty="0"/>
              <a:t>v</a:t>
            </a:r>
            <a:r>
              <a:rPr lang="en-US" sz="2400" dirty="0" smtClean="0"/>
              <a:t>an </a:t>
            </a:r>
            <a:r>
              <a:rPr lang="en-US" sz="2400" dirty="0" err="1" smtClean="0"/>
              <a:t>beleidsnota’s</a:t>
            </a:r>
            <a:r>
              <a:rPr lang="en-US" sz="2400" dirty="0" smtClean="0"/>
              <a:t> op </a:t>
            </a:r>
            <a:r>
              <a:rPr lang="en-US" sz="2400" dirty="0" err="1"/>
              <a:t>tijd</a:t>
            </a:r>
            <a:r>
              <a:rPr lang="en-US" sz="2400" dirty="0"/>
              <a:t> </a:t>
            </a:r>
            <a:endParaRPr lang="en-US" sz="2400" dirty="0" smtClean="0"/>
          </a:p>
          <a:p>
            <a:pPr marL="914400" lvl="2" indent="0">
              <a:buNone/>
            </a:pPr>
            <a:r>
              <a:rPr lang="en-US" sz="2400" dirty="0" err="1" smtClean="0"/>
              <a:t>advies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 de </a:t>
            </a:r>
            <a:r>
              <a:rPr lang="en-US" sz="2400" dirty="0" err="1" smtClean="0"/>
              <a:t>Goudse</a:t>
            </a:r>
            <a:endParaRPr lang="en-US" sz="2400" dirty="0" smtClean="0"/>
          </a:p>
          <a:p>
            <a:pPr marL="914400" lvl="2" indent="0">
              <a:buNone/>
            </a:pPr>
            <a:r>
              <a:rPr lang="en-US" sz="2400" dirty="0" err="1" smtClean="0"/>
              <a:t>adviesraad</a:t>
            </a:r>
            <a:r>
              <a:rPr lang="en-US" sz="2400" dirty="0" smtClean="0"/>
              <a:t>. </a:t>
            </a:r>
            <a:endParaRPr lang="en-US" sz="2400" dirty="0"/>
          </a:p>
          <a:p>
            <a:pPr marL="914400" lvl="2" indent="0">
              <a:buNone/>
            </a:pPr>
            <a:endParaRPr lang="en-US" sz="2400" dirty="0" smtClean="0"/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r>
              <a:rPr lang="en-US" sz="2400" dirty="0" err="1" smtClean="0"/>
              <a:t>Benoem</a:t>
            </a:r>
            <a:r>
              <a:rPr lang="en-US" sz="2400" dirty="0" smtClean="0"/>
              <a:t> </a:t>
            </a:r>
            <a:r>
              <a:rPr lang="en-US" sz="2400" dirty="0" err="1" smtClean="0"/>
              <a:t>ervaringsdeskundige</a:t>
            </a:r>
            <a:endParaRPr lang="en-US" sz="2400" dirty="0" smtClean="0"/>
          </a:p>
          <a:p>
            <a:pPr marL="914400" lvl="2" indent="0">
              <a:buNone/>
            </a:pPr>
            <a:r>
              <a:rPr lang="en-US" sz="2400" dirty="0" err="1" smtClean="0"/>
              <a:t>ambassadeurs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 err="1"/>
              <a:t>stel</a:t>
            </a:r>
            <a:r>
              <a:rPr lang="en-US" sz="2400" dirty="0"/>
              <a:t>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klankbordgroep</a:t>
            </a:r>
            <a:r>
              <a:rPr lang="en-US" sz="2400" dirty="0"/>
              <a:t> in.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2" descr="M:\1-Organisatie\C-Bedrijfsvoering\Communicatie\Beeldbank (met originelen)\Downloads Shutterstock\shutterstock_1306089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92" y="2060848"/>
            <a:ext cx="388648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5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3600" dirty="0" smtClean="0"/>
              <a:t>Inclusie </a:t>
            </a:r>
            <a:r>
              <a:rPr lang="en-US" sz="3600" dirty="0" err="1" smtClean="0"/>
              <a:t>als</a:t>
            </a:r>
            <a:r>
              <a:rPr lang="en-US" sz="3600" dirty="0" smtClean="0"/>
              <a:t> </a:t>
            </a:r>
            <a:r>
              <a:rPr lang="en-US" sz="3600" dirty="0" err="1" smtClean="0"/>
              <a:t>integraal</a:t>
            </a:r>
            <a:r>
              <a:rPr lang="en-US" sz="3600" dirty="0" smtClean="0"/>
              <a:t> </a:t>
            </a:r>
            <a:r>
              <a:rPr lang="en-US" sz="3600" dirty="0" err="1" smtClean="0"/>
              <a:t>onderdeel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	van het </a:t>
            </a:r>
            <a:r>
              <a:rPr lang="en-US" sz="3600" dirty="0" err="1" smtClean="0"/>
              <a:t>Goudse</a:t>
            </a:r>
            <a:r>
              <a:rPr lang="en-US" sz="3600" dirty="0" smtClean="0"/>
              <a:t> </a:t>
            </a:r>
            <a:r>
              <a:rPr lang="en-US" sz="3600" dirty="0" err="1" smtClean="0"/>
              <a:t>gemeentelijk</a:t>
            </a:r>
            <a:r>
              <a:rPr lang="en-US" sz="3600" dirty="0" smtClean="0"/>
              <a:t> </a:t>
            </a:r>
            <a:r>
              <a:rPr lang="en-US" sz="3600" dirty="0" err="1" smtClean="0"/>
              <a:t>beleid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320480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	</a:t>
            </a:r>
            <a:endParaRPr lang="en-US" sz="2400" dirty="0"/>
          </a:p>
          <a:p>
            <a:pPr lvl="2"/>
            <a:r>
              <a:rPr lang="en-US" sz="2400" dirty="0" err="1" smtClean="0"/>
              <a:t>Benoem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of </a:t>
            </a:r>
            <a:r>
              <a:rPr lang="en-US" sz="2400" dirty="0" err="1" smtClean="0"/>
              <a:t>meer</a:t>
            </a:r>
            <a:r>
              <a:rPr lang="en-US" sz="2400" dirty="0" smtClean="0"/>
              <a:t> </a:t>
            </a:r>
            <a:r>
              <a:rPr lang="en-US" sz="2400" dirty="0" err="1" smtClean="0"/>
              <a:t>ambassadeurs</a:t>
            </a:r>
            <a:r>
              <a:rPr lang="en-US" sz="2400" dirty="0" smtClean="0"/>
              <a:t> </a:t>
            </a:r>
            <a:r>
              <a:rPr lang="en-US" sz="2400" dirty="0" err="1" smtClean="0"/>
              <a:t>binnen</a:t>
            </a:r>
            <a:r>
              <a:rPr lang="en-US" sz="2400" dirty="0" smtClean="0"/>
              <a:t> de </a:t>
            </a:r>
            <a:r>
              <a:rPr lang="en-US" sz="2400" dirty="0" err="1" smtClean="0"/>
              <a:t>gemeente</a:t>
            </a:r>
            <a:r>
              <a:rPr lang="en-US" sz="2400" dirty="0" smtClean="0"/>
              <a:t> (</a:t>
            </a:r>
            <a:r>
              <a:rPr lang="en-US" sz="2400" dirty="0" err="1" smtClean="0"/>
              <a:t>wethouder</a:t>
            </a:r>
            <a:r>
              <a:rPr lang="en-US" sz="2400" dirty="0" smtClean="0"/>
              <a:t>, </a:t>
            </a:r>
            <a:r>
              <a:rPr lang="en-US" sz="2400" dirty="0" err="1" smtClean="0"/>
              <a:t>raadslid</a:t>
            </a:r>
            <a:r>
              <a:rPr lang="en-US" sz="2400" dirty="0" smtClean="0"/>
              <a:t>, </a:t>
            </a:r>
            <a:r>
              <a:rPr lang="en-US" sz="2400" dirty="0" err="1" smtClean="0"/>
              <a:t>medewerker</a:t>
            </a:r>
            <a:r>
              <a:rPr lang="en-US" sz="2400" dirty="0" smtClean="0"/>
              <a:t>).  </a:t>
            </a:r>
            <a:endParaRPr lang="en-US" sz="2400" dirty="0" smtClean="0"/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Doe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nulmeting</a:t>
            </a:r>
            <a:r>
              <a:rPr lang="en-US" sz="2400" dirty="0" smtClean="0"/>
              <a:t>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  <a:r>
              <a:rPr lang="en-US" sz="2400" dirty="0" err="1" smtClean="0"/>
              <a:t>maak</a:t>
            </a:r>
            <a:r>
              <a:rPr lang="en-US" sz="2400" dirty="0" smtClean="0"/>
              <a:t> op basis </a:t>
            </a:r>
            <a:r>
              <a:rPr lang="en-US" sz="2400" dirty="0" err="1" smtClean="0"/>
              <a:t>hiervan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plan voor </a:t>
            </a:r>
            <a:r>
              <a:rPr lang="en-US" sz="2400" dirty="0" err="1" smtClean="0"/>
              <a:t>verbetering</a:t>
            </a:r>
            <a:r>
              <a:rPr lang="en-US" sz="2400" dirty="0" smtClean="0"/>
              <a:t> van de </a:t>
            </a:r>
            <a:r>
              <a:rPr lang="en-US" sz="2400" dirty="0" err="1" smtClean="0"/>
              <a:t>brede</a:t>
            </a:r>
            <a:r>
              <a:rPr lang="en-US" sz="2400" dirty="0" smtClean="0"/>
              <a:t> </a:t>
            </a:r>
            <a:r>
              <a:rPr lang="en-US" sz="2400" dirty="0" err="1" smtClean="0"/>
              <a:t>toegankelijkheid</a:t>
            </a:r>
            <a:r>
              <a:rPr lang="en-US" sz="2400" dirty="0" smtClean="0"/>
              <a:t>. </a:t>
            </a:r>
          </a:p>
          <a:p>
            <a:pPr marL="914400" lvl="2" indent="0">
              <a:buNone/>
            </a:pPr>
            <a:endParaRPr lang="en-US" sz="2400" dirty="0" smtClean="0"/>
          </a:p>
          <a:p>
            <a:pPr lvl="2"/>
            <a:r>
              <a:rPr lang="en-US" sz="2400" dirty="0" smtClean="0"/>
              <a:t>Bij </a:t>
            </a:r>
            <a:r>
              <a:rPr lang="en-US" sz="2400" dirty="0" err="1" smtClean="0"/>
              <a:t>iedere</a:t>
            </a:r>
            <a:r>
              <a:rPr lang="en-US" sz="2400" dirty="0" smtClean="0"/>
              <a:t> </a:t>
            </a:r>
            <a:r>
              <a:rPr lang="en-US" sz="2400" dirty="0" err="1" smtClean="0"/>
              <a:t>raadsmemo</a:t>
            </a:r>
            <a:r>
              <a:rPr lang="en-US" sz="2400" dirty="0" smtClean="0"/>
              <a:t> </a:t>
            </a:r>
            <a:r>
              <a:rPr lang="en-US" sz="2400" dirty="0" err="1" smtClean="0"/>
              <a:t>afvinken</a:t>
            </a:r>
            <a:r>
              <a:rPr lang="en-US" sz="2400" dirty="0" smtClean="0"/>
              <a:t>: is 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gedacht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…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22442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4176463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5">
                    <a:lumMod val="25000"/>
                  </a:schemeClr>
                </a:solidFill>
              </a:rPr>
              <a:t>Hartelijk dank!</a:t>
            </a:r>
            <a:r>
              <a:rPr lang="nl-NL" dirty="0" smtClean="0">
                <a:solidFill>
                  <a:srgbClr val="FF0000"/>
                </a:solidFill>
              </a:rPr>
              <a:t/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/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sz="4400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3789041"/>
            <a:ext cx="6858000" cy="1080120"/>
          </a:xfrm>
        </p:spPr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M:\1-Organisatie\C-Bedrijfsvoering\Communicatie\Beeldbank (met originelen)\Downloads Shutterstock\lg man bankj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35" y="2420888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296144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Totstandkoming VN-verdrag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84576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	Het VN-verdrag is in 2006 tot stand gekomen. </a:t>
            </a:r>
          </a:p>
          <a:p>
            <a:pPr marL="0" indent="0">
              <a:buNone/>
            </a:pPr>
            <a:r>
              <a:rPr lang="nl-NL" sz="2400" dirty="0" smtClean="0"/>
              <a:t>	In 2007 is het door Nederland ondertekend. </a:t>
            </a:r>
          </a:p>
          <a:p>
            <a:pPr marL="0" indent="0">
              <a:buNone/>
            </a:pPr>
            <a:endParaRPr lang="nl-NL" sz="2400" u="sng" dirty="0" smtClean="0"/>
          </a:p>
          <a:p>
            <a:pPr marL="0" indent="0">
              <a:buNone/>
            </a:pPr>
            <a:r>
              <a:rPr lang="nl-NL" sz="2400" dirty="0" smtClean="0"/>
              <a:t>	Doel van het verdrag: </a:t>
            </a:r>
          </a:p>
          <a:p>
            <a:pPr marL="0" indent="0">
              <a:buNone/>
            </a:pPr>
            <a:r>
              <a:rPr lang="nl-NL" sz="2400" dirty="0" smtClean="0"/>
              <a:t>	gelijkwaardige </a:t>
            </a:r>
          </a:p>
          <a:p>
            <a:pPr marL="0" indent="0">
              <a:buNone/>
            </a:pPr>
            <a:r>
              <a:rPr lang="nl-NL" sz="2400" dirty="0" smtClean="0"/>
              <a:t>	participatie van</a:t>
            </a:r>
          </a:p>
          <a:p>
            <a:pPr marL="0" indent="0">
              <a:buNone/>
            </a:pPr>
            <a:r>
              <a:rPr lang="nl-NL" sz="2400" dirty="0" smtClean="0"/>
              <a:t>	mensen met een </a:t>
            </a:r>
          </a:p>
          <a:p>
            <a:pPr marL="0" indent="0">
              <a:buNone/>
            </a:pPr>
            <a:r>
              <a:rPr lang="nl-NL" sz="2400" dirty="0" smtClean="0"/>
              <a:t>	beperking in de </a:t>
            </a:r>
          </a:p>
          <a:p>
            <a:pPr marL="0" indent="0">
              <a:buNone/>
            </a:pPr>
            <a:r>
              <a:rPr lang="nl-NL" sz="2400" dirty="0" smtClean="0"/>
              <a:t>	maatschappij. </a:t>
            </a:r>
          </a:p>
          <a:p>
            <a:pPr marL="0" indent="0">
              <a:buNone/>
            </a:pPr>
            <a:endParaRPr lang="nl-NL" sz="2400" u="sng" dirty="0" smtClean="0"/>
          </a:p>
          <a:p>
            <a:pPr marL="0" indent="0">
              <a:buNone/>
            </a:pPr>
            <a:endParaRPr lang="nl-NL" sz="2400" u="sng" dirty="0"/>
          </a:p>
        </p:txBody>
      </p:sp>
      <p:pic>
        <p:nvPicPr>
          <p:cNvPr id="5" name="Picture 2" descr="M:\1-Organisatie\C-Bedrijfsvoering\Communicatie\Beeldbank (met originelen)\Downloads Shutterstock\infoblad_onderwij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3647975" cy="30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Het sociale model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52528"/>
          </a:xfrm>
          <a:solidFill>
            <a:schemeClr val="accent5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 smtClean="0"/>
              <a:t>	Personen </a:t>
            </a:r>
            <a:r>
              <a:rPr lang="nl-NL" sz="2400" dirty="0"/>
              <a:t>met een handicap </a:t>
            </a:r>
            <a:r>
              <a:rPr lang="nl-NL" sz="2400" dirty="0" smtClean="0"/>
              <a:t>omvat </a:t>
            </a:r>
            <a:r>
              <a:rPr lang="nl-NL" sz="2400" dirty="0"/>
              <a:t>personen met 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	langdurige </a:t>
            </a:r>
            <a:r>
              <a:rPr lang="nl-NL" sz="2400" dirty="0"/>
              <a:t>fysieke, mentale</a:t>
            </a:r>
            <a:r>
              <a:rPr lang="nl-NL" sz="2400" dirty="0" smtClean="0"/>
              <a:t>, intellectuele </a:t>
            </a:r>
            <a:r>
              <a:rPr lang="nl-NL" sz="2400" dirty="0"/>
              <a:t>of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	zintuigelijke beperkingen </a:t>
            </a:r>
          </a:p>
          <a:p>
            <a:pPr marL="0" indent="0">
              <a:buNone/>
            </a:pPr>
            <a:r>
              <a:rPr lang="nl-NL" sz="2400" dirty="0" smtClean="0"/>
              <a:t>	die </a:t>
            </a:r>
            <a:r>
              <a:rPr lang="nl-NL" sz="2400" dirty="0"/>
              <a:t>hen in wisselwerking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	met diverse </a:t>
            </a:r>
            <a:r>
              <a:rPr lang="nl-NL" sz="2400" dirty="0"/>
              <a:t>drempels </a:t>
            </a:r>
            <a:r>
              <a:rPr lang="nl-NL" sz="2400" dirty="0" smtClean="0"/>
              <a:t>in de</a:t>
            </a:r>
          </a:p>
          <a:p>
            <a:pPr marL="0" indent="0">
              <a:buNone/>
            </a:pPr>
            <a:r>
              <a:rPr lang="nl-NL" sz="2400" dirty="0" smtClean="0"/>
              <a:t>	maatschappij</a:t>
            </a:r>
            <a:r>
              <a:rPr lang="nl-NL" sz="2400" dirty="0"/>
              <a:t> </a:t>
            </a:r>
            <a:r>
              <a:rPr lang="nl-NL" sz="2400" dirty="0" smtClean="0"/>
              <a:t>kunnen 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beletten </a:t>
            </a:r>
            <a:r>
              <a:rPr lang="nl-NL" sz="2400" dirty="0"/>
              <a:t>volledig</a:t>
            </a:r>
            <a:r>
              <a:rPr lang="nl-NL" sz="2400" dirty="0" smtClean="0"/>
              <a:t>,</a:t>
            </a:r>
          </a:p>
          <a:p>
            <a:pPr marL="0" indent="0">
              <a:buNone/>
            </a:pPr>
            <a:r>
              <a:rPr lang="nl-NL" sz="2400" dirty="0" smtClean="0"/>
              <a:t>	effectief en op voet </a:t>
            </a:r>
          </a:p>
          <a:p>
            <a:pPr marL="0" indent="0">
              <a:buNone/>
            </a:pPr>
            <a:r>
              <a:rPr lang="nl-NL" sz="2400" dirty="0" smtClean="0"/>
              <a:t>	van gelijkheid </a:t>
            </a:r>
            <a:r>
              <a:rPr lang="nl-NL" sz="2400" dirty="0"/>
              <a:t>met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	anderen </a:t>
            </a:r>
            <a:r>
              <a:rPr lang="nl-NL" sz="2400" dirty="0"/>
              <a:t>te participeren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	in de </a:t>
            </a:r>
            <a:r>
              <a:rPr lang="nl-NL" sz="2400" dirty="0"/>
              <a:t>samenleving. </a:t>
            </a:r>
          </a:p>
          <a:p>
            <a:endParaRPr lang="nl-NL" dirty="0"/>
          </a:p>
        </p:txBody>
      </p:sp>
      <p:pic>
        <p:nvPicPr>
          <p:cNvPr id="5" name="Picture 4" descr="http://www.bu.edu/sargent/files/2011/02/Linton-photo-421x6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2879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Grondbeginselen</a:t>
            </a:r>
            <a:r>
              <a:rPr lang="en-US" sz="3200" dirty="0" smtClean="0"/>
              <a:t> van het VN-</a:t>
            </a:r>
            <a:r>
              <a:rPr lang="en-US" sz="3200" dirty="0" err="1" smtClean="0"/>
              <a:t>verdrag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  <a:solidFill>
            <a:schemeClr val="accent5"/>
          </a:solidFill>
        </p:spPr>
        <p:txBody>
          <a:bodyPr/>
          <a:lstStyle/>
          <a:p>
            <a:endParaRPr lang="nl-NL" sz="2400" dirty="0" smtClean="0"/>
          </a:p>
          <a:p>
            <a:pPr lvl="1"/>
            <a:r>
              <a:rPr lang="nl-NL" sz="2400" dirty="0" smtClean="0"/>
              <a:t>Volledige </a:t>
            </a:r>
            <a:r>
              <a:rPr lang="nl-NL" sz="2400" dirty="0"/>
              <a:t>en daadwerkelijke participatie </a:t>
            </a:r>
            <a:r>
              <a:rPr lang="nl-NL" sz="2400" dirty="0" smtClean="0"/>
              <a:t>in </a:t>
            </a:r>
            <a:br>
              <a:rPr lang="nl-NL" sz="2400" dirty="0" smtClean="0"/>
            </a:br>
            <a:r>
              <a:rPr lang="nl-NL" sz="2400" dirty="0" smtClean="0"/>
              <a:t>en </a:t>
            </a:r>
            <a:r>
              <a:rPr lang="nl-NL" sz="2400" dirty="0"/>
              <a:t>opname in de samenleving</a:t>
            </a:r>
          </a:p>
          <a:p>
            <a:pPr lvl="1"/>
            <a:endParaRPr lang="nl-NL" sz="2400" dirty="0" smtClean="0"/>
          </a:p>
          <a:p>
            <a:pPr lvl="1"/>
            <a:r>
              <a:rPr lang="nl-NL" sz="2400" dirty="0" smtClean="0"/>
              <a:t>Zelfstandigheid </a:t>
            </a:r>
            <a:endParaRPr lang="nl-NL" sz="2400" dirty="0"/>
          </a:p>
          <a:p>
            <a:pPr lvl="1"/>
            <a:endParaRPr lang="nl-NL" sz="2400" dirty="0" smtClean="0"/>
          </a:p>
          <a:p>
            <a:pPr lvl="1"/>
            <a:r>
              <a:rPr lang="nl-NL" sz="2400" dirty="0" smtClean="0"/>
              <a:t>Keuzevrijheid </a:t>
            </a:r>
          </a:p>
          <a:p>
            <a:pPr lvl="1"/>
            <a:endParaRPr lang="nl-NL" sz="2400" dirty="0" smtClean="0"/>
          </a:p>
          <a:p>
            <a:pPr lvl="1"/>
            <a:r>
              <a:rPr lang="nl-NL" sz="2400" dirty="0" smtClean="0"/>
              <a:t>Non-discriminatie</a:t>
            </a:r>
            <a:endParaRPr lang="nl-NL" sz="2400" dirty="0"/>
          </a:p>
          <a:p>
            <a:pPr lvl="1"/>
            <a:endParaRPr lang="nl-NL" sz="2400" dirty="0" smtClean="0"/>
          </a:p>
          <a:p>
            <a:pPr lvl="1"/>
            <a:r>
              <a:rPr lang="nl-NL" sz="2400" dirty="0" smtClean="0"/>
              <a:t>Toegankelijkheid en </a:t>
            </a:r>
            <a:r>
              <a:rPr lang="nl-NL" sz="2400" dirty="0" smtClean="0"/>
              <a:t>mobiliteit</a:t>
            </a:r>
            <a:endParaRPr lang="nl-NL" sz="2400" dirty="0"/>
          </a:p>
          <a:p>
            <a:endParaRPr lang="nl-NL" dirty="0"/>
          </a:p>
        </p:txBody>
      </p:sp>
      <p:pic>
        <p:nvPicPr>
          <p:cNvPr id="5" name="Picture 2" descr="M:\1-Organisatie\C-Bedrijfsvoering\Communicatie\Beeldbank (met originelen)\Downloads Shutterstock\chz vrouw tu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3779912" cy="25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Het VN-verdrag als </a:t>
            </a:r>
            <a:r>
              <a:rPr lang="nl-NL" sz="3200" dirty="0" err="1" smtClean="0"/>
              <a:t>tom-tom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785395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	Een routeplanner om de </a:t>
            </a:r>
            <a:r>
              <a:rPr lang="nl-NL" sz="2400" dirty="0"/>
              <a:t>rechten van mensen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	met een </a:t>
            </a:r>
            <a:r>
              <a:rPr lang="nl-NL" sz="2400" dirty="0"/>
              <a:t>beperking op alle leefdomeinen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	in </a:t>
            </a:r>
            <a:r>
              <a:rPr lang="nl-NL" sz="2400" dirty="0"/>
              <a:t>de praktijk te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	realiseren.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	Na ratificatie volgt</a:t>
            </a:r>
          </a:p>
          <a:p>
            <a:pPr marL="0" indent="0">
              <a:buNone/>
            </a:pPr>
            <a:r>
              <a:rPr lang="nl-NL" sz="2400" dirty="0" smtClean="0"/>
              <a:t>	implementatie. </a:t>
            </a: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</p:txBody>
      </p:sp>
      <p:pic>
        <p:nvPicPr>
          <p:cNvPr id="3074" name="Picture 2" descr="M:\1-Organisatie\C-Bedrijfsvoering\Communicatie\Beeldbank (met originelen)\Downloads Shutterstock\shutterstock_vrouw slechtzie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56840"/>
            <a:ext cx="4244980" cy="28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en-US" sz="3200" dirty="0" smtClean="0"/>
              <a:t>Wat </a:t>
            </a:r>
            <a:r>
              <a:rPr lang="en-US" sz="3200" dirty="0" err="1" smtClean="0"/>
              <a:t>heeft</a:t>
            </a:r>
            <a:r>
              <a:rPr lang="en-US" sz="3200" dirty="0" smtClean="0"/>
              <a:t> Gouda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maken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met het VN-verdrag?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353347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	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	De </a:t>
            </a:r>
            <a:r>
              <a:rPr lang="nl-NL" sz="2400" dirty="0"/>
              <a:t>regering verwacht van gemeenten dat zij op 	lokaal niveau verdere uitwerking geven aan </a:t>
            </a:r>
            <a:r>
              <a:rPr lang="nl-NL" sz="2400" dirty="0" smtClean="0"/>
              <a:t>het 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VN-verdrag en daarmee 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een bijdrage </a:t>
            </a:r>
            <a:r>
              <a:rPr lang="nl-NL" sz="2400" dirty="0"/>
              <a:t>leveren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aan het realiseren 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van een inclusieve 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samenleving</a:t>
            </a:r>
            <a:r>
              <a:rPr lang="nl-NL" sz="2400" dirty="0"/>
              <a:t>. </a:t>
            </a:r>
            <a:endParaRPr lang="nl-NL" sz="2400" dirty="0"/>
          </a:p>
        </p:txBody>
      </p:sp>
      <p:pic>
        <p:nvPicPr>
          <p:cNvPr id="5" name="Picture 2" descr="M:\1-Organisatie\C-Bedrijfsvoering\Communicatie\Beeldbank (met originelen)\Downloads Shutterstock\shutterstock_127990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45" y="3212976"/>
            <a:ext cx="4067944" cy="270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Welke kansen biedt het </a:t>
            </a:r>
            <a:br>
              <a:rPr lang="nl-NL" sz="3200" dirty="0" smtClean="0"/>
            </a:br>
            <a:r>
              <a:rPr lang="nl-NL" sz="3200" dirty="0" smtClean="0"/>
              <a:t>VN-verdrag voor Gouda?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353347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Het </a:t>
            </a:r>
            <a:r>
              <a:rPr lang="en-US" sz="2400" dirty="0"/>
              <a:t>VN-verdrag </a:t>
            </a:r>
            <a:r>
              <a:rPr lang="en-US" sz="2400" dirty="0" err="1" smtClean="0"/>
              <a:t>biedt</a:t>
            </a:r>
            <a:r>
              <a:rPr lang="en-US" sz="2400" dirty="0" smtClean="0"/>
              <a:t>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richtinggevend</a:t>
            </a:r>
            <a:r>
              <a:rPr lang="en-US" sz="2400" dirty="0" smtClean="0"/>
              <a:t> </a:t>
            </a:r>
            <a:r>
              <a:rPr lang="en-US" sz="2400" dirty="0" err="1" smtClean="0"/>
              <a:t>kader</a:t>
            </a:r>
            <a:r>
              <a:rPr lang="en-US" sz="2400" dirty="0" smtClean="0"/>
              <a:t> voor 	de </a:t>
            </a:r>
            <a:r>
              <a:rPr lang="en-US" sz="2400" dirty="0" err="1" smtClean="0"/>
              <a:t>decentralisaties</a:t>
            </a:r>
            <a:r>
              <a:rPr lang="en-US" sz="2400" dirty="0" smtClean="0"/>
              <a:t>: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De </a:t>
            </a:r>
            <a:r>
              <a:rPr lang="en-US" sz="2400" dirty="0" err="1"/>
              <a:t>uitgangspunten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zelfregie</a:t>
            </a:r>
            <a:r>
              <a:rPr lang="en-US" sz="2400" dirty="0"/>
              <a:t>, </a:t>
            </a:r>
            <a:r>
              <a:rPr lang="en-US" sz="2400" dirty="0" err="1"/>
              <a:t>keuzevrijheid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meedoen</a:t>
            </a:r>
            <a:r>
              <a:rPr lang="en-US" sz="2400" dirty="0"/>
              <a:t> </a:t>
            </a:r>
            <a:r>
              <a:rPr lang="en-US" sz="2400" dirty="0" err="1"/>
              <a:t>geven</a:t>
            </a:r>
            <a:r>
              <a:rPr lang="en-US" sz="2400" dirty="0"/>
              <a:t> </a:t>
            </a:r>
            <a:endParaRPr lang="nl-NL" sz="2400" dirty="0"/>
          </a:p>
          <a:p>
            <a:pPr marL="0" indent="0">
              <a:buNone/>
            </a:pPr>
            <a:r>
              <a:rPr lang="en-US" sz="2400" dirty="0"/>
              <a:t>	(</a:t>
            </a:r>
            <a:r>
              <a:rPr lang="en-US" sz="2400" dirty="0" err="1"/>
              <a:t>mede</a:t>
            </a:r>
            <a:r>
              <a:rPr lang="en-US" sz="2400" dirty="0"/>
              <a:t>) </a:t>
            </a:r>
            <a:r>
              <a:rPr lang="en-US" sz="2400" dirty="0" err="1"/>
              <a:t>invulling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betekenis</a:t>
            </a:r>
            <a:r>
              <a:rPr lang="en-US" sz="2400" dirty="0"/>
              <a:t> </a:t>
            </a:r>
            <a:r>
              <a:rPr lang="en-US" sz="2400" dirty="0" err="1"/>
              <a:t>aan</a:t>
            </a:r>
            <a:r>
              <a:rPr lang="en-US" sz="2400" dirty="0"/>
              <a:t> de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participatiesamenleving</a:t>
            </a:r>
            <a:r>
              <a:rPr lang="en-US" sz="2400" dirty="0"/>
              <a:t>. </a:t>
            </a:r>
            <a:endParaRPr lang="en-US" sz="2400" dirty="0"/>
          </a:p>
        </p:txBody>
      </p:sp>
      <p:sp>
        <p:nvSpPr>
          <p:cNvPr id="4" name="AutoShape 2" descr="Afbeeldingsresultaat voor geld bespar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5718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1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3200" dirty="0" smtClean="0"/>
              <a:t>Zelfstandig leven in de maatschappij (1)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824536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/>
              <a:t>	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Passende </a:t>
            </a:r>
            <a:r>
              <a:rPr lang="nl-NL" sz="2400" dirty="0" smtClean="0"/>
              <a:t>maatregelen </a:t>
            </a:r>
            <a:r>
              <a:rPr lang="nl-NL" sz="2400" dirty="0" smtClean="0"/>
              <a:t>gericht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en-US" sz="2400" dirty="0" smtClean="0"/>
              <a:t>op </a:t>
            </a:r>
            <a:r>
              <a:rPr lang="en-US" sz="2400" dirty="0" err="1" smtClean="0"/>
              <a:t>deelname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, </a:t>
            </a:r>
            <a:r>
              <a:rPr lang="en-US" sz="2400" dirty="0" err="1" smtClean="0"/>
              <a:t>en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nl-NL" sz="2400" dirty="0" smtClean="0"/>
              <a:t>participatie </a:t>
            </a:r>
            <a:r>
              <a:rPr lang="nl-NL" sz="2400" dirty="0" smtClean="0"/>
              <a:t>in de 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maatschappij. 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Ook gericht op het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voorkomen van isolatie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en </a:t>
            </a:r>
            <a:r>
              <a:rPr lang="nl-NL" sz="2400" dirty="0" smtClean="0"/>
              <a:t>uitsluiting. 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1026" name="Picture 2" descr="M:\1-Organisatie\C-Bedrijfsvoering\Communicatie\Beeldbank (met originelen)\Downloads Shutterstock\vg man w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3384376" cy="224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err="1" smtClean="0"/>
              <a:t>Zelfstandig</a:t>
            </a:r>
            <a:r>
              <a:rPr lang="en-US" sz="3200" dirty="0" smtClean="0"/>
              <a:t> </a:t>
            </a:r>
            <a:r>
              <a:rPr lang="en-US" sz="3200" dirty="0" err="1" smtClean="0"/>
              <a:t>leven</a:t>
            </a:r>
            <a:r>
              <a:rPr lang="en-US" sz="3200" dirty="0" smtClean="0"/>
              <a:t> in de </a:t>
            </a:r>
            <a:r>
              <a:rPr lang="en-US" sz="3200" dirty="0" err="1" smtClean="0"/>
              <a:t>maatschappij</a:t>
            </a:r>
            <a:r>
              <a:rPr lang="en-US" sz="3200" dirty="0" smtClean="0"/>
              <a:t> (2)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96544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r>
              <a:rPr lang="nl-NL" sz="2400" dirty="0" smtClean="0"/>
              <a:t>	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Mensen met een beperking kunnen op </a:t>
            </a:r>
            <a:r>
              <a:rPr lang="nl-NL" sz="2400" dirty="0"/>
              <a:t>voet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van gelijkheid </a:t>
            </a:r>
            <a:r>
              <a:rPr lang="nl-NL" sz="2400" dirty="0"/>
              <a:t>met </a:t>
            </a:r>
            <a:r>
              <a:rPr lang="nl-NL" sz="2400" dirty="0" smtClean="0"/>
              <a:t>anderen: </a:t>
            </a:r>
            <a:endParaRPr lang="nl-NL" sz="2400" dirty="0" smtClean="0"/>
          </a:p>
          <a:p>
            <a:pPr marL="0" indent="0">
              <a:buNone/>
            </a:pPr>
            <a:endParaRPr lang="nl-NL" sz="2400" dirty="0" smtClean="0"/>
          </a:p>
          <a:p>
            <a:pPr lvl="2"/>
            <a:r>
              <a:rPr lang="nl-NL" sz="2400" dirty="0" smtClean="0"/>
              <a:t>vrijelijk </a:t>
            </a:r>
            <a:r>
              <a:rPr lang="nl-NL" sz="2400" dirty="0"/>
              <a:t>hun verblijfplaats </a:t>
            </a:r>
            <a:r>
              <a:rPr lang="nl-NL" sz="2400" dirty="0" smtClean="0"/>
              <a:t>kiezen </a:t>
            </a:r>
          </a:p>
          <a:p>
            <a:pPr lvl="2"/>
            <a:endParaRPr lang="nl-NL" sz="2400" dirty="0" smtClean="0"/>
          </a:p>
          <a:p>
            <a:pPr lvl="2"/>
            <a:r>
              <a:rPr lang="nl-NL" sz="2400" dirty="0" smtClean="0"/>
              <a:t>kiezen </a:t>
            </a:r>
            <a:r>
              <a:rPr lang="nl-NL" sz="2400" dirty="0" smtClean="0"/>
              <a:t>waar </a:t>
            </a:r>
            <a:r>
              <a:rPr lang="nl-NL" sz="2400" dirty="0"/>
              <a:t>en </a:t>
            </a:r>
            <a:r>
              <a:rPr lang="nl-NL" sz="2400" dirty="0" smtClean="0"/>
              <a:t>met </a:t>
            </a:r>
            <a:r>
              <a:rPr lang="nl-NL" sz="2400" dirty="0"/>
              <a:t>wie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zij leven</a:t>
            </a:r>
            <a:r>
              <a:rPr lang="nl-NL" sz="2400" dirty="0"/>
              <a:t>.</a:t>
            </a:r>
            <a:r>
              <a:rPr lang="nl-NL" sz="2400" dirty="0" smtClean="0"/>
              <a:t> </a:t>
            </a:r>
          </a:p>
          <a:p>
            <a:pPr marL="0" indent="0">
              <a:buNone/>
            </a:pPr>
            <a:r>
              <a:rPr lang="nl-NL" sz="2400" dirty="0" smtClean="0"/>
              <a:t>	</a:t>
            </a:r>
          </a:p>
          <a:p>
            <a:pPr marL="0" indent="0">
              <a:buNone/>
            </a:pPr>
            <a:r>
              <a:rPr lang="nl-NL" sz="2400" dirty="0"/>
              <a:t>	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	</a:t>
            </a:r>
            <a:endParaRPr lang="nl-NL" sz="2400" dirty="0"/>
          </a:p>
        </p:txBody>
      </p:sp>
      <p:pic>
        <p:nvPicPr>
          <p:cNvPr id="5122" name="Picture 2" descr="M:\1-Organisatie\C-Bedrijfsvoering\Communicatie\Beeldbank (met originelen)\Downloads Shutterstock\shutterstock_won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264240" cy="217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derin_ppt_03">
  <a:themeElements>
    <a:clrScheme name="Iederin">
      <a:dk1>
        <a:srgbClr val="000000"/>
      </a:dk1>
      <a:lt1>
        <a:sysClr val="window" lastClr="FFFFFF"/>
      </a:lt1>
      <a:dk2>
        <a:srgbClr val="483427"/>
      </a:dk2>
      <a:lt2>
        <a:srgbClr val="FFFFFF"/>
      </a:lt2>
      <a:accent1>
        <a:srgbClr val="483427"/>
      </a:accent1>
      <a:accent2>
        <a:srgbClr val="F9CBD2"/>
      </a:accent2>
      <a:accent3>
        <a:srgbClr val="F9C295"/>
      </a:accent3>
      <a:accent4>
        <a:srgbClr val="FED27A"/>
      </a:accent4>
      <a:accent5>
        <a:srgbClr val="D1E8DF"/>
      </a:accent5>
      <a:accent6>
        <a:srgbClr val="BCDCF5"/>
      </a:accent6>
      <a:hlink>
        <a:srgbClr val="C9DB85"/>
      </a:hlink>
      <a:folHlink>
        <a:srgbClr val="4834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433</Words>
  <Application>Microsoft Office PowerPoint</Application>
  <PresentationFormat>Diavoorstelling (4:3)</PresentationFormat>
  <Paragraphs>183</Paragraphs>
  <Slides>14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Iederin_ppt_03</vt:lpstr>
      <vt:lpstr>Het VN-verdrag inzake de rechten van personen met een beperking           20 juli 2015 </vt:lpstr>
      <vt:lpstr> Totstandkoming VN-verdrag</vt:lpstr>
      <vt:lpstr> Het sociale model</vt:lpstr>
      <vt:lpstr> Grondbeginselen van het VN-verdrag</vt:lpstr>
      <vt:lpstr> Het VN-verdrag als tom-tom</vt:lpstr>
      <vt:lpstr> Wat heeft Gouda te maken  met het VN-verdrag?</vt:lpstr>
      <vt:lpstr> Welke kansen biedt het  VN-verdrag voor Gouda?</vt:lpstr>
      <vt:lpstr> Zelfstandig leven in de maatschappij (1)</vt:lpstr>
      <vt:lpstr> Zelfstandig leven in de maatschappij (2)</vt:lpstr>
      <vt:lpstr>  Zelfstandig leven in de maatschapij (3)</vt:lpstr>
      <vt:lpstr> Een vernieuwende aanpak  levert voordelen op</vt:lpstr>
      <vt:lpstr>  Niet over ons, maar met ons! </vt:lpstr>
      <vt:lpstr>  Inclusie als integraal onderdeel   van het Goudse gemeentelijk beleid   </vt:lpstr>
      <vt:lpstr>Hartelijk dank!    </vt:lpstr>
    </vt:vector>
  </TitlesOfParts>
  <Company>LinkiT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Inleiding recente ontwikkelingen op het gebied van de langdurige zorg</dc:title>
  <dc:creator>Sabine Funneman</dc:creator>
  <cp:lastModifiedBy>Nienke van der Veen</cp:lastModifiedBy>
  <cp:revision>195</cp:revision>
  <cp:lastPrinted>2015-07-17T07:32:49Z</cp:lastPrinted>
  <dcterms:created xsi:type="dcterms:W3CDTF">2014-09-11T08:15:56Z</dcterms:created>
  <dcterms:modified xsi:type="dcterms:W3CDTF">2015-10-26T12:40:05Z</dcterms:modified>
</cp:coreProperties>
</file>